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7" autoAdjust="0"/>
    <p:restoredTop sz="90929"/>
  </p:normalViewPr>
  <p:slideViewPr>
    <p:cSldViewPr>
      <p:cViewPr varScale="1">
        <p:scale>
          <a:sx n="44" d="100"/>
          <a:sy n="44" d="100"/>
        </p:scale>
        <p:origin x="-4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ED198-2EB9-4697-8F98-E278983D9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2DE10-5810-4B4A-B049-E740D7E8DB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AF6E5-17F0-44CC-9FF2-33261C0E62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285BAA-6C9E-4A6A-9648-3A9551A8CC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2F11C-A293-4DB1-9310-924339DB29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CCA34-24CC-4D18-9A4C-EBE36CDC59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2E3D8C-F4E1-4851-BE43-68640EA1A8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1020-330B-4C4A-9412-8EAB5FD1D9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0BF21-A93C-4203-ABDE-50FB18983C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B7569-B54E-4A2D-8646-4F3C140FDD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47FBA0-D457-49DE-9B76-0136D3A68D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D99A4AB-6459-452D-8243-BEC3E688290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516313" y="6992938"/>
            <a:ext cx="31273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100">
                <a:solidFill>
                  <a:srgbClr val="000000"/>
                </a:solidFill>
                <a:latin typeface="Arial" charset="0"/>
              </a:rPr>
              <a:t>Daniel Šantić, OŠ Pučišća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2750" y="327025"/>
            <a:ext cx="9345613" cy="645795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84238" y="1700213"/>
            <a:ext cx="8462962" cy="4024312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6000" b="1" i="1">
                <a:solidFill>
                  <a:srgbClr val="420000"/>
                </a:solidFill>
                <a:latin typeface="Arial" charset="0"/>
              </a:rPr>
              <a:t/>
            </a:r>
            <a:br>
              <a:rPr lang="en-US" sz="6000" b="1" i="1">
                <a:solidFill>
                  <a:srgbClr val="420000"/>
                </a:solidFill>
                <a:latin typeface="Arial" charset="0"/>
              </a:rPr>
            </a:br>
            <a:r>
              <a:rPr lang="en-US" sz="6000" b="1" i="1">
                <a:solidFill>
                  <a:srgbClr val="420000"/>
                </a:solidFill>
                <a:latin typeface="Arial" charset="0"/>
              </a:rPr>
              <a:t/>
            </a:r>
            <a:br>
              <a:rPr lang="en-US" sz="6000" b="1" i="1">
                <a:solidFill>
                  <a:srgbClr val="420000"/>
                </a:solidFill>
                <a:latin typeface="Arial" charset="0"/>
              </a:rPr>
            </a:br>
            <a:r>
              <a:rPr lang="en-US" sz="6000" b="1" i="1">
                <a:solidFill>
                  <a:srgbClr val="420000"/>
                </a:solidFill>
                <a:latin typeface="Arial" charset="0"/>
              </a:rPr>
              <a:t/>
            </a:r>
            <a:br>
              <a:rPr lang="en-US" sz="6000" b="1" i="1">
                <a:solidFill>
                  <a:srgbClr val="420000"/>
                </a:solidFill>
                <a:latin typeface="Arial" charset="0"/>
              </a:rPr>
            </a:br>
            <a:r>
              <a:rPr lang="en-US" sz="6000" b="1" i="1">
                <a:solidFill>
                  <a:srgbClr val="420000"/>
                </a:solidFill>
                <a:latin typeface="Arial" charset="0"/>
              </a:rPr>
              <a:t>Metodički centar</a:t>
            </a:r>
            <a:r>
              <a:rPr lang="en-US" sz="5300">
                <a:solidFill>
                  <a:srgbClr val="420000"/>
                </a:solidFill>
                <a:latin typeface="Arial" charset="0"/>
              </a:rPr>
              <a:t/>
            </a:r>
            <a:br>
              <a:rPr lang="en-US" sz="5300">
                <a:solidFill>
                  <a:srgbClr val="420000"/>
                </a:solidFill>
                <a:latin typeface="Arial" charset="0"/>
              </a:rPr>
            </a:br>
            <a:r>
              <a:rPr lang="en-US" sz="5300">
                <a:solidFill>
                  <a:srgbClr val="420000"/>
                </a:solidFill>
                <a:latin typeface="Arial" charset="0"/>
              </a:rPr>
              <a:t/>
            </a:r>
            <a:br>
              <a:rPr lang="en-US" sz="5300">
                <a:solidFill>
                  <a:srgbClr val="420000"/>
                </a:solidFill>
                <a:latin typeface="Arial" charset="0"/>
              </a:rPr>
            </a:br>
            <a:r>
              <a:rPr lang="en-US" sz="5300">
                <a:solidFill>
                  <a:srgbClr val="420000"/>
                </a:solidFill>
                <a:latin typeface="Arial" charset="0"/>
              </a:rPr>
              <a:t/>
            </a:r>
            <a:br>
              <a:rPr lang="en-US" sz="5300">
                <a:solidFill>
                  <a:srgbClr val="420000"/>
                </a:solidFill>
                <a:latin typeface="Arial" charset="0"/>
              </a:rPr>
            </a:br>
            <a:r>
              <a:rPr lang="en-US" sz="5300">
                <a:solidFill>
                  <a:srgbClr val="420000"/>
                </a:solidFill>
                <a:latin typeface="Arial" charset="0"/>
              </a:rPr>
              <a:t>- primjer poticanja učitelja na profesionalni razvoj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516313" y="6992938"/>
            <a:ext cx="31273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100">
                <a:solidFill>
                  <a:srgbClr val="000000"/>
                </a:solidFill>
                <a:latin typeface="Arial" charset="0"/>
              </a:rPr>
              <a:t>Daniel Šantić, OŠ Pučišća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158750"/>
            <a:ext cx="9675813" cy="1800225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484188" y="339725"/>
            <a:ext cx="9055100" cy="1579563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/>
            </a:r>
            <a:br>
              <a:rPr lang="en-US" sz="3600">
                <a:solidFill>
                  <a:srgbClr val="000000"/>
                </a:solidFill>
                <a:latin typeface="Arial" charset="0"/>
              </a:rPr>
            </a:br>
            <a:r>
              <a:rPr lang="en-US" sz="3600">
                <a:solidFill>
                  <a:srgbClr val="000000"/>
                </a:solidFill>
                <a:latin typeface="Arial" charset="0"/>
              </a:rPr>
              <a:t>Stvaralački modeli nastavnoga rada učinkovitiji </a:t>
            </a:r>
            <a:br>
              <a:rPr lang="en-US" sz="3600">
                <a:solidFill>
                  <a:srgbClr val="000000"/>
                </a:solidFill>
                <a:latin typeface="Arial" charset="0"/>
              </a:rPr>
            </a:br>
            <a:r>
              <a:rPr lang="en-US" sz="3600">
                <a:solidFill>
                  <a:srgbClr val="000000"/>
                </a:solidFill>
                <a:latin typeface="Arial" charset="0"/>
              </a:rPr>
              <a:t>su od rigidnih, “tradicionalnih” oblika nastave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84188" y="3073400"/>
            <a:ext cx="5362575" cy="4495800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700">
                <a:solidFill>
                  <a:srgbClr val="FF0000"/>
                </a:solidFill>
                <a:latin typeface="Arial" charset="0"/>
              </a:rPr>
              <a:t>vs.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7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problemska nastava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i učenje putem otkrivanja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7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učenik kao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aktivni istraživač;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7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konstrukcija</a:t>
            </a:r>
            <a:r>
              <a:rPr lang="en-US" sz="31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924550" y="3471863"/>
            <a:ext cx="3683000" cy="409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95000"/>
              </a:lnSpc>
            </a:pPr>
            <a:endParaRPr lang="en-US" sz="310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predavačka nastava i receptivno učenje</a:t>
            </a:r>
            <a:endParaRPr lang="en-US"/>
          </a:p>
          <a:p>
            <a:pPr>
              <a:lnSpc>
                <a:spcPct val="95000"/>
              </a:lnSpc>
            </a:pPr>
            <a:endParaRPr lang="en-US" sz="270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učenik kao pasivni primatelj informacija</a:t>
            </a:r>
            <a:endParaRPr lang="en-US"/>
          </a:p>
          <a:p>
            <a:pPr>
              <a:lnSpc>
                <a:spcPct val="95000"/>
              </a:lnSpc>
            </a:pPr>
            <a:endParaRPr lang="en-US" sz="2700">
              <a:solidFill>
                <a:srgbClr val="000000"/>
              </a:solidFill>
              <a:latin typeface="Arial" charset="0"/>
            </a:endParaRPr>
          </a:p>
          <a:p>
            <a:pPr lvl="1" indent="-342900">
              <a:lnSpc>
                <a:spcPct val="95000"/>
              </a:lnSpc>
              <a:buClr>
                <a:srgbClr val="000000"/>
              </a:buClr>
              <a:buSzPct val="100000"/>
              <a:buFontTx/>
              <a:buChar char="•"/>
            </a:pPr>
            <a:r>
              <a:rPr lang="en-US" sz="2700">
                <a:solidFill>
                  <a:srgbClr val="000000"/>
                </a:solidFill>
                <a:latin typeface="Arial" charset="0"/>
              </a:rPr>
              <a:t>instrukcija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516313" y="6992938"/>
            <a:ext cx="31273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100">
                <a:solidFill>
                  <a:srgbClr val="000000"/>
                </a:solidFill>
                <a:latin typeface="Arial" charset="0"/>
              </a:rPr>
              <a:t>Daniel Šantić, OŠ Pučišća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158750"/>
            <a:ext cx="9675813" cy="1800225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2082800"/>
            <a:ext cx="9055100" cy="4678363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>U svakoj školi postoji određen broj djelatnika (iskusni učitelji, stručni suradnici…) koji poznaju – u teoriji i u praksi - stvaralačke modele nastavnoga rada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516313" y="6992938"/>
            <a:ext cx="31273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100">
                <a:solidFill>
                  <a:srgbClr val="000000"/>
                </a:solidFill>
                <a:latin typeface="Arial" charset="0"/>
              </a:rPr>
              <a:t>Daniel Šantić, OŠ Pučišća</a:t>
            </a:r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158750"/>
            <a:ext cx="9675813" cy="1800225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2339975"/>
            <a:ext cx="9055100" cy="4421188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>U svakoj školi postoje i učitelji koji ne poznaju i ne prakticiraju stvaralačku nastavu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600">
              <a:solidFill>
                <a:srgbClr val="000000"/>
              </a:solidFill>
              <a:latin typeface="Arial" charset="0"/>
            </a:endParaRPr>
          </a:p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2200">
                <a:solidFill>
                  <a:srgbClr val="000000"/>
                </a:solidFill>
                <a:latin typeface="Arial" charset="0"/>
              </a:rPr>
              <a:t>(nedovoljna kvaliteta izobrazbe učitelja, nedostatak prakse, strah od neuspjeha…)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6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516313" y="6992938"/>
            <a:ext cx="31273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100">
                <a:solidFill>
                  <a:srgbClr val="000000"/>
                </a:solidFill>
                <a:latin typeface="Arial" charset="0"/>
              </a:rPr>
              <a:t>Daniel Šantić, OŠ Pučišća</a:t>
            </a:r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158750"/>
            <a:ext cx="9675813" cy="1800225"/>
          </a:xfrm>
          <a:prstGeom prst="rect">
            <a:avLst/>
          </a:prstGeom>
          <a:noFill/>
        </p:spPr>
      </p:pic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2082800"/>
            <a:ext cx="9055100" cy="4678363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>Učitelji koji znaju teoriju i praksu stvaralačke nastave podučavaju one koji to ne znaju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16313" y="6992938"/>
            <a:ext cx="31273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100">
                <a:solidFill>
                  <a:srgbClr val="000000"/>
                </a:solidFill>
                <a:latin typeface="Arial" charset="0"/>
              </a:rPr>
              <a:t>Daniel Šantić, OŠ Pučišća</a:t>
            </a: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158750"/>
            <a:ext cx="9675813" cy="1800225"/>
          </a:xfrm>
          <a:prstGeom prst="rect">
            <a:avLst/>
          </a:prstGeom>
          <a:noFill/>
        </p:spPr>
      </p:pic>
      <p:sp>
        <p:nvSpPr>
          <p:cNvPr id="716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552450" y="642938"/>
            <a:ext cx="9055100" cy="1169987"/>
          </a:xfrm>
        </p:spPr>
        <p:txBody>
          <a:bodyPr lIns="0" tIns="0" rIns="0" bIns="0" anchor="b"/>
          <a:lstStyle/>
          <a:p>
            <a:pPr algn="l">
              <a:lnSpc>
                <a:spcPct val="95000"/>
              </a:lnSpc>
            </a:pPr>
            <a:r>
              <a:rPr lang="en-US" sz="4900" i="1">
                <a:solidFill>
                  <a:srgbClr val="420000"/>
                </a:solidFill>
                <a:latin typeface="Arial" charset="0"/>
              </a:rPr>
              <a:t>Metodički centar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65150" y="2020888"/>
            <a:ext cx="9055100" cy="4927600"/>
          </a:xfrm>
        </p:spPr>
        <p:txBody>
          <a:bodyPr lIns="0" tIns="0" rIns="0" bIns="0"/>
          <a:lstStyle/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200">
                <a:solidFill>
                  <a:srgbClr val="000000"/>
                </a:solidFill>
                <a:latin typeface="Arial" charset="0"/>
              </a:rPr>
              <a:t>Učitelj – mentor (bilo kojega predmeta!) kroz ogledne satove demonstrira određene metode i postupke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2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200">
                <a:solidFill>
                  <a:srgbClr val="000000"/>
                </a:solidFill>
                <a:latin typeface="Arial" charset="0"/>
              </a:rPr>
              <a:t>Demonstracija se odvija u realnoj situaciji – razredu – uz nazočnost onih učitelja koji su zainteresirani i kojima ta metoda može biti od koristi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2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200">
                <a:solidFill>
                  <a:srgbClr val="000000"/>
                </a:solidFill>
                <a:latin typeface="Arial" charset="0"/>
              </a:rPr>
              <a:t>Sudionici naknadno analiziraju ogledni sat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2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200">
                <a:solidFill>
                  <a:srgbClr val="000000"/>
                </a:solidFill>
                <a:latin typeface="Arial" charset="0"/>
              </a:rPr>
              <a:t>Učitelj – mentor pomaže učitelju “pripravniku” u pripremi vlastitoga sata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22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2200">
                <a:solidFill>
                  <a:srgbClr val="000000"/>
                </a:solidFill>
                <a:latin typeface="Arial" charset="0"/>
              </a:rPr>
              <a:t>Učitelj “pripravnik” realizira naučeno na vlastitom satu (uz eventualnu pomoć ili nadgledanje učitelja mentora)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</a:pPr>
            <a:endParaRPr lang="en-US" sz="3100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516313" y="6992938"/>
            <a:ext cx="3127375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1100">
                <a:solidFill>
                  <a:srgbClr val="000000"/>
                </a:solidFill>
                <a:latin typeface="Arial" charset="0"/>
              </a:rPr>
              <a:t>Daniel Šantić, OŠ Pučišća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275" y="158750"/>
            <a:ext cx="9675813" cy="1800225"/>
          </a:xfrm>
          <a:prstGeom prst="rect">
            <a:avLst/>
          </a:prstGeom>
          <a:noFill/>
        </p:spPr>
      </p:pic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52450" y="2082800"/>
            <a:ext cx="9055100" cy="4678363"/>
          </a:xfrm>
        </p:spPr>
        <p:txBody>
          <a:bodyPr lIns="0" tIns="0" rIns="0" bIns="0"/>
          <a:lstStyle/>
          <a:p>
            <a:pPr algn="l">
              <a:lnSpc>
                <a:spcPct val="95000"/>
              </a:lnSpc>
              <a:spcBef>
                <a:spcPct val="0"/>
              </a:spcBef>
            </a:pPr>
            <a:r>
              <a:rPr lang="en-US" sz="4000">
                <a:solidFill>
                  <a:srgbClr val="000000"/>
                </a:solidFill>
                <a:latin typeface="Arial" charset="0"/>
              </a:rPr>
              <a:t>Uloga stručnog suradnika – pedagoga:</a:t>
            </a:r>
            <a:r>
              <a:rPr lang="en-US" sz="3600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  <a:p>
            <a:pPr algn="l">
              <a:lnSpc>
                <a:spcPct val="95000"/>
              </a:lnSpc>
              <a:spcBef>
                <a:spcPct val="0"/>
              </a:spcBef>
            </a:pPr>
            <a:endParaRPr lang="en-US" sz="3600">
              <a:solidFill>
                <a:srgbClr val="000000"/>
              </a:solidFill>
              <a:latin typeface="Arial" charset="0"/>
            </a:endParaRPr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>motivator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>koordinator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>(su)izvođač</a:t>
            </a:r>
            <a:endParaRPr lang="en-US"/>
          </a:p>
          <a:p>
            <a:pPr lvl="1" indent="-342900" algn="l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sz="3600">
                <a:solidFill>
                  <a:srgbClr val="000000"/>
                </a:solidFill>
                <a:latin typeface="Arial" charset="0"/>
              </a:rPr>
              <a:t>naknadna analiza i pomoć u primjeni naučenog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222</Words>
  <Application>Microsoft Office PowerPoint</Application>
  <PresentationFormat>Prilagođeno</PresentationFormat>
  <Paragraphs>45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0" baseType="lpstr">
      <vt:lpstr>Times New Roman</vt:lpstr>
      <vt:lpstr>Arial</vt:lpstr>
      <vt:lpstr>Default Design</vt:lpstr>
      <vt:lpstr>   Metodički centar   - primjer poticanja učitelja na profesionalni razvoj</vt:lpstr>
      <vt:lpstr> Stvaralački modeli nastavnoga rada učinkovitiji  su od rigidnih, “tradicionalnih” oblika nastave</vt:lpstr>
      <vt:lpstr>Slajd 3</vt:lpstr>
      <vt:lpstr>Slajd 4</vt:lpstr>
      <vt:lpstr>Slajd 5</vt:lpstr>
      <vt:lpstr>Metodički centar</vt:lpstr>
      <vt:lpstr>Slajd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Agnes</cp:lastModifiedBy>
  <cp:revision>1</cp:revision>
  <dcterms:created xsi:type="dcterms:W3CDTF">2004-05-06T09:28:21Z</dcterms:created>
  <dcterms:modified xsi:type="dcterms:W3CDTF">2011-06-18T19:50:01Z</dcterms:modified>
</cp:coreProperties>
</file>