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1B311F"/>
    <a:srgbClr val="422C16"/>
    <a:srgbClr val="0C788E"/>
    <a:srgbClr val="006666"/>
    <a:srgbClr val="660066"/>
    <a:srgbClr val="660033"/>
    <a:srgbClr val="33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323" autoAdjust="0"/>
    <p:restoredTop sz="94652" autoAdjust="0"/>
  </p:normalViewPr>
  <p:slideViewPr>
    <p:cSldViewPr>
      <p:cViewPr varScale="1">
        <p:scale>
          <a:sx n="84" d="100"/>
          <a:sy n="84" d="100"/>
        </p:scale>
        <p:origin x="-139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82F8D-9604-49E9-B980-AE82AE34B5C5}" type="datetimeFigureOut">
              <a:rPr lang="sr-Latn-CS" smtClean="0"/>
              <a:pPr/>
              <a:t>5.11.2016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6CB4D-4B29-436C-ACE9-8512E0A2AE7B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CB4D-4B29-436C-ACE9-8512E0A2AE7B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6CB4D-4B29-436C-ACE9-8512E0A2AE7B}" type="slidenum">
              <a:rPr lang="hr-HR" smtClean="0"/>
              <a:pPr/>
              <a:t>8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4A204-0BFE-447E-BF4C-E86AAE2AE55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92A2-8A97-4CC9-A144-DBBDDD6A0ED2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ECB9A-A2B5-480E-8299-CF3856BF2215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9B2C8-32CB-4A8E-8235-A800AA856DF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1DDE3-997E-482C-9548-D89F71DC55B8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6DD6E-3889-4143-A65E-05D6F57901EE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6E4D7-89A0-41EA-80CF-0E85F2CD7619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DA62C-B6C3-433C-A208-E0536A45103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DE508-FE9D-4D14-81D7-DD6E181ECC7D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52DFC-B503-4828-85E8-1C2FA0C404C1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6D34C-656B-4B97-933F-99CFC1AEE713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A931EE3-78D8-4CD4-A584-EA7A3FFE9D7B}" type="slidenum">
              <a:rPr lang="es-ES"/>
              <a:pPr>
                <a:defRPr/>
              </a:pPr>
              <a:t>‹#›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71604" y="500042"/>
            <a:ext cx="6248400" cy="235745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Kako uspješno položiti</a:t>
            </a:r>
            <a:b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</a:b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itchFamily="34" charset="0"/>
                <a:ea typeface="+mj-ea"/>
                <a:cs typeface="+mj-cs"/>
              </a:rPr>
              <a:t>stručni ispit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34" y="3143248"/>
            <a:ext cx="8429684" cy="1143008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Stručni skup za stručne suradnike pedagoge -</a:t>
            </a:r>
            <a:endParaRPr 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r>
              <a:rPr lang="hr-HR" dirty="0" smtClean="0">
                <a:solidFill>
                  <a:schemeClr val="tx1"/>
                </a:solidFill>
                <a:latin typeface="Calibri" pitchFamily="34" charset="0"/>
              </a:rPr>
              <a:t> pripravnike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6486516" cy="819136"/>
          </a:xfr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hr-HR" b="1" dirty="0" smtClean="0">
                <a:latin typeface="Calibri" pitchFamily="34" charset="0"/>
              </a:rPr>
              <a:t>Pismenost/stručnost:</a:t>
            </a:r>
            <a:endParaRPr lang="hr-HR" b="1" dirty="0">
              <a:latin typeface="Calibri" pitchFamily="34" charset="0"/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0232" y="1428736"/>
            <a:ext cx="7000924" cy="521497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300"/>
              </a:spcBef>
              <a:buNone/>
            </a:pPr>
            <a:r>
              <a:rPr lang="hr-HR" b="1" dirty="0" smtClean="0">
                <a:solidFill>
                  <a:srgbClr val="FF0000"/>
                </a:solidFill>
                <a:latin typeface="Calibri" pitchFamily="34" charset="0"/>
              </a:rPr>
              <a:t>KONKRETNO, JASNO I ISTINITO </a:t>
            </a:r>
          </a:p>
          <a:p>
            <a:pPr algn="ctr">
              <a:spcBef>
                <a:spcPts val="300"/>
              </a:spcBef>
              <a:buNone/>
            </a:pPr>
            <a:r>
              <a:rPr lang="hr-HR" b="1" dirty="0" smtClean="0">
                <a:solidFill>
                  <a:srgbClr val="FF0000"/>
                </a:solidFill>
                <a:latin typeface="Calibri" pitchFamily="34" charset="0"/>
              </a:rPr>
              <a:t>vs</a:t>
            </a:r>
          </a:p>
          <a:p>
            <a:pPr algn="ctr">
              <a:spcBef>
                <a:spcPts val="300"/>
              </a:spcBef>
              <a:buNone/>
            </a:pPr>
            <a:r>
              <a:rPr lang="hr-HR" b="1" dirty="0" smtClean="0">
                <a:solidFill>
                  <a:srgbClr val="FF0000"/>
                </a:solidFill>
                <a:latin typeface="Calibri" pitchFamily="34" charset="0"/>
              </a:rPr>
              <a:t>neodređeno, nejasno ..</a:t>
            </a:r>
          </a:p>
          <a:p>
            <a:pPr algn="ctr">
              <a:buNone/>
            </a:pP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neki</a:t>
            </a:r>
            <a:r>
              <a:rPr lang="hr-HR" sz="2600" dirty="0" smtClean="0">
                <a:latin typeface="Calibri" pitchFamily="34" charset="0"/>
              </a:rPr>
              <a:t> zakoni, pravilnici; </a:t>
            </a: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razne</a:t>
            </a:r>
            <a:r>
              <a:rPr lang="hr-HR" sz="2600" dirty="0" smtClean="0">
                <a:latin typeface="Calibri" pitchFamily="34" charset="0"/>
              </a:rPr>
              <a:t> radionice; </a:t>
            </a: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različita</a:t>
            </a:r>
            <a:r>
              <a:rPr lang="hr-HR" sz="2600" dirty="0" smtClean="0">
                <a:latin typeface="Calibri" pitchFamily="34" charset="0"/>
              </a:rPr>
              <a:t> predavanja, </a:t>
            </a: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razne</a:t>
            </a:r>
            <a:r>
              <a:rPr lang="hr-HR" sz="2600" dirty="0" smtClean="0">
                <a:latin typeface="Calibri" pitchFamily="34" charset="0"/>
              </a:rPr>
              <a:t> liste, formulari, upitnici (</a:t>
            </a:r>
            <a:r>
              <a:rPr lang="hr-HR" sz="2600" dirty="0" err="1" smtClean="0">
                <a:latin typeface="Calibri" pitchFamily="34" charset="0"/>
              </a:rPr>
              <a:t>psihotest</a:t>
            </a:r>
            <a:r>
              <a:rPr lang="hr-HR" sz="2600" smtClean="0">
                <a:latin typeface="Calibri" pitchFamily="34" charset="0"/>
              </a:rPr>
              <a:t>), </a:t>
            </a:r>
            <a:r>
              <a:rPr lang="hr-HR" sz="2600" b="1" dirty="0" err="1" smtClean="0">
                <a:solidFill>
                  <a:srgbClr val="FF0000"/>
                </a:solidFill>
                <a:latin typeface="Calibri" pitchFamily="34" charset="0"/>
              </a:rPr>
              <a:t>tzv</a:t>
            </a:r>
            <a:r>
              <a:rPr lang="hr-HR" sz="2600" dirty="0" smtClean="0">
                <a:latin typeface="Calibri" pitchFamily="34" charset="0"/>
              </a:rPr>
              <a:t>. PISA istraživanje</a:t>
            </a:r>
          </a:p>
          <a:p>
            <a:pPr algn="ctr">
              <a:buNone/>
            </a:pP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*</a:t>
            </a:r>
          </a:p>
          <a:p>
            <a:pPr marL="180975" indent="1588">
              <a:buNone/>
            </a:pPr>
            <a:r>
              <a:rPr lang="hr-HR" sz="2600" dirty="0" smtClean="0"/>
              <a:t>“</a:t>
            </a:r>
            <a:r>
              <a:rPr lang="hr-HR" sz="2600" dirty="0" smtClean="0">
                <a:latin typeface="Calibri" pitchFamily="34" charset="0"/>
              </a:rPr>
              <a:t>Škola nije statičan čimbenik unutar društva, ali je izuzetno dinamična organizacija.”</a:t>
            </a:r>
          </a:p>
          <a:p>
            <a:pPr marL="180975" indent="1588">
              <a:buNone/>
            </a:pPr>
            <a:r>
              <a:rPr lang="hr-HR" sz="2600" dirty="0" smtClean="0">
                <a:latin typeface="Calibri" pitchFamily="34" charset="0"/>
              </a:rPr>
              <a:t>“Dinamična stvarnost traži dinamičnu školu koja se fleksibilno prilagođava životnim okolnostima.” </a:t>
            </a:r>
          </a:p>
          <a:p>
            <a:pPr marL="1339850">
              <a:buNone/>
              <a:tabLst>
                <a:tab pos="1341438" algn="l"/>
              </a:tabLst>
            </a:pPr>
            <a:endParaRPr lang="hr-HR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5" name="Picture 2" descr="ID# 2587 - Stick Figure Sitting Confused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1504" y="2000241"/>
            <a:ext cx="1000131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 noGrp="1"/>
          </p:cNvSpPr>
          <p:nvPr>
            <p:ph type="title"/>
          </p:nvPr>
        </p:nvSpPr>
        <p:spPr bwMode="auto">
          <a:xfrm>
            <a:off x="2071670" y="274638"/>
            <a:ext cx="6615130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algn="ctr"/>
            <a:r>
              <a:rPr lang="hr-HR" sz="3200" dirty="0" smtClean="0">
                <a:latin typeface="Calibri" pitchFamily="34" charset="0"/>
              </a:rPr>
              <a:t>Neposredan rad uz pisanu pripravu: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143108" y="1643050"/>
            <a:ext cx="6429420" cy="13849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r-HR" sz="2800" dirty="0" smtClean="0">
                <a:solidFill>
                  <a:schemeClr val="tx1"/>
                </a:solidFill>
                <a:latin typeface="Calibri" pitchFamily="34" charset="0"/>
              </a:rPr>
              <a:t>Što sadržaje koji se realiziraju na SR-a razlikuje od sadržaja koji se realiziraju na drugim satima?</a:t>
            </a:r>
            <a:endParaRPr lang="hr-HR" sz="28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071670" y="3357563"/>
            <a:ext cx="6643734" cy="313932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61950" marR="0" lvl="0" indent="-361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8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SVRHA  obrade područja/tema na SR-a</a:t>
            </a:r>
          </a:p>
          <a:p>
            <a:pPr marL="361950" marR="0" lvl="0" indent="-3619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1000" b="1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631825" lvl="0" indent="-269875">
              <a:buFont typeface="Arial" pitchFamily="34" charset="0"/>
              <a:buChar char="•"/>
            </a:pPr>
            <a:r>
              <a:rPr lang="hr-H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Prenošenje sadržaja</a:t>
            </a:r>
            <a:r>
              <a:rPr lang="hr-HR" sz="2800" b="1" dirty="0" smtClean="0">
                <a:solidFill>
                  <a:srgbClr val="FF6699"/>
                </a:solidFill>
                <a:latin typeface="Calibri" pitchFamily="34" charset="0"/>
              </a:rPr>
              <a:t>          </a:t>
            </a:r>
            <a:r>
              <a:rPr lang="hr-HR" sz="2800" b="1" dirty="0" smtClean="0">
                <a:solidFill>
                  <a:srgbClr val="FF0000"/>
                </a:solidFill>
                <a:latin typeface="Calibri" pitchFamily="34" charset="0"/>
              </a:rPr>
              <a:t>proces</a:t>
            </a:r>
            <a:endParaRPr lang="hr-HR" sz="28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622300" marR="0" lvl="0" indent="-2603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r-H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Razvijanje vještina            </a:t>
            </a:r>
            <a:r>
              <a:rPr lang="hr-HR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iskustvo, uvid</a:t>
            </a: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</a:t>
            </a:r>
            <a:endParaRPr lang="hr-HR" sz="2800" b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631825" marR="0" lvl="0" indent="-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hr-H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Izgrađivanje sustava                </a:t>
            </a:r>
            <a:r>
              <a:rPr lang="hr-HR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doživljaj</a:t>
            </a:r>
          </a:p>
          <a:p>
            <a:pPr marL="631825" marR="0" lvl="0" indent="-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hr-HR" sz="28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vrijednosti                                        </a:t>
            </a:r>
            <a:r>
              <a:rPr lang="hr-HR" sz="28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ishod</a:t>
            </a:r>
            <a:endParaRPr kumimoji="0" lang="hr-HR" sz="28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631825" marR="0" lvl="0" indent="-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hr-HR" sz="2400" baseline="0" dirty="0" smtClean="0">
              <a:latin typeface="+mn-lt"/>
              <a:cs typeface="Arial" pitchFamily="34" charset="0"/>
            </a:endParaRPr>
          </a:p>
          <a:p>
            <a:pPr marL="631825" marR="0" lvl="0" indent="-2698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hr-H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7" name="Desna vitičasta zagrada 6"/>
          <p:cNvSpPr/>
          <p:nvPr/>
        </p:nvSpPr>
        <p:spPr>
          <a:xfrm>
            <a:off x="5857884" y="4214818"/>
            <a:ext cx="504056" cy="1224136"/>
          </a:xfrm>
          <a:prstGeom prst="rightBrac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2071670" y="2143116"/>
            <a:ext cx="6643734" cy="38102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271463">
              <a:lnSpc>
                <a:spcPct val="90000"/>
              </a:lnSpc>
              <a:spcBef>
                <a:spcPts val="1200"/>
              </a:spcBef>
              <a:buClr>
                <a:srgbClr val="FF6699"/>
              </a:buClr>
              <a:buFont typeface="Arial" pitchFamily="34" charset="0"/>
              <a:buChar char="•"/>
            </a:pPr>
            <a:r>
              <a:rPr lang="hr-HR" sz="2800" dirty="0" smtClean="0">
                <a:latin typeface="Calibri" pitchFamily="34" charset="0"/>
              </a:rPr>
              <a:t>Cilj definiran jasno, </a:t>
            </a:r>
          </a:p>
          <a:p>
            <a:pPr marL="271463" indent="-271463">
              <a:lnSpc>
                <a:spcPct val="90000"/>
              </a:lnSpc>
              <a:spcBef>
                <a:spcPts val="1200"/>
              </a:spcBef>
              <a:buClr>
                <a:srgbClr val="FF6699"/>
              </a:buClr>
              <a:buFont typeface="Arial" pitchFamily="34" charset="0"/>
              <a:buChar char="•"/>
            </a:pPr>
            <a:r>
              <a:rPr lang="hr-HR" sz="2800" dirty="0" smtClean="0">
                <a:latin typeface="Calibri" pitchFamily="34" charset="0"/>
              </a:rPr>
              <a:t>Ishodi definirani </a:t>
            </a:r>
            <a:r>
              <a:rPr lang="hr-HR" sz="2800" b="1" dirty="0" smtClean="0">
                <a:latin typeface="Calibri" pitchFamily="34" charset="0"/>
              </a:rPr>
              <a:t>realno, dostižno</a:t>
            </a:r>
            <a:r>
              <a:rPr lang="hr-HR" sz="2800" dirty="0" smtClean="0">
                <a:latin typeface="Calibri" pitchFamily="34" charset="0"/>
              </a:rPr>
              <a:t> i </a:t>
            </a:r>
            <a:r>
              <a:rPr lang="hr-HR" sz="2800" b="1" dirty="0" smtClean="0">
                <a:latin typeface="Calibri" pitchFamily="34" charset="0"/>
              </a:rPr>
              <a:t>mjerljivo</a:t>
            </a:r>
            <a:r>
              <a:rPr lang="hr-HR" sz="2800" dirty="0" smtClean="0">
                <a:latin typeface="Calibri" pitchFamily="34" charset="0"/>
              </a:rPr>
              <a:t>, </a:t>
            </a:r>
          </a:p>
          <a:p>
            <a:pPr marL="995363" indent="-271463">
              <a:lnSpc>
                <a:spcPct val="90000"/>
              </a:lnSpc>
              <a:spcBef>
                <a:spcPts val="12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hr-HR" sz="2800" dirty="0" smtClean="0">
                <a:latin typeface="Calibri" pitchFamily="34" charset="0"/>
              </a:rPr>
              <a:t>primjereni temi i cilju koji se želi postići,</a:t>
            </a:r>
          </a:p>
          <a:p>
            <a:pPr marL="995363" indent="-271463">
              <a:lnSpc>
                <a:spcPct val="90000"/>
              </a:lnSpc>
              <a:spcBef>
                <a:spcPts val="12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hr-HR" sz="2800" dirty="0" smtClean="0">
                <a:latin typeface="Calibri" pitchFamily="34" charset="0"/>
              </a:rPr>
              <a:t> primjereni </a:t>
            </a:r>
            <a:r>
              <a:rPr lang="hr-HR" sz="2800" b="1" dirty="0" smtClean="0">
                <a:latin typeface="Calibri" pitchFamily="34" charset="0"/>
              </a:rPr>
              <a:t>uzrastu</a:t>
            </a:r>
            <a:r>
              <a:rPr lang="hr-HR" sz="2800" dirty="0" smtClean="0">
                <a:latin typeface="Calibri" pitchFamily="34" charset="0"/>
              </a:rPr>
              <a:t> učenika, </a:t>
            </a:r>
          </a:p>
          <a:p>
            <a:pPr marL="995363" indent="-271463">
              <a:lnSpc>
                <a:spcPct val="90000"/>
              </a:lnSpc>
              <a:spcBef>
                <a:spcPts val="1200"/>
              </a:spcBef>
              <a:buClr>
                <a:srgbClr val="FF6699"/>
              </a:buClr>
              <a:buFont typeface="Wingdings" pitchFamily="2" charset="2"/>
              <a:buChar char="ü"/>
            </a:pPr>
            <a:r>
              <a:rPr lang="hr-HR" sz="2800" dirty="0" smtClean="0">
                <a:latin typeface="Calibri" pitchFamily="34" charset="0"/>
              </a:rPr>
              <a:t>primjereni</a:t>
            </a:r>
            <a:r>
              <a:rPr lang="hr-HR" sz="2800" b="1" dirty="0" smtClean="0">
                <a:latin typeface="Calibri" pitchFamily="34" charset="0"/>
              </a:rPr>
              <a:t> vremenskoj</a:t>
            </a:r>
            <a:r>
              <a:rPr lang="hr-HR" sz="2800" dirty="0" smtClean="0">
                <a:latin typeface="Calibri" pitchFamily="34" charset="0"/>
              </a:rPr>
              <a:t> jedinici od </a:t>
            </a:r>
            <a:r>
              <a:rPr lang="hr-HR" sz="2800" b="1" dirty="0" smtClean="0">
                <a:latin typeface="Calibri" pitchFamily="34" charset="0"/>
              </a:rPr>
              <a:t>jednog sata</a:t>
            </a:r>
          </a:p>
        </p:txBody>
      </p:sp>
      <p:sp>
        <p:nvSpPr>
          <p:cNvPr id="5" name="Naslov 1"/>
          <p:cNvSpPr txBox="1">
            <a:spLocks/>
          </p:cNvSpPr>
          <p:nvPr/>
        </p:nvSpPr>
        <p:spPr bwMode="auto">
          <a:xfrm>
            <a:off x="2214546" y="571480"/>
            <a:ext cx="6129326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Definiranje cilja i ishoda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/>
          <p:cNvSpPr txBox="1">
            <a:spLocks/>
          </p:cNvSpPr>
          <p:nvPr/>
        </p:nvSpPr>
        <p:spPr bwMode="auto">
          <a:xfrm>
            <a:off x="2000232" y="357166"/>
            <a:ext cx="6272202" cy="1143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Metode rada i aktivnosti učenika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1928794" y="1714488"/>
            <a:ext cx="6892248" cy="442915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600" dirty="0" smtClean="0">
                <a:latin typeface="Calibri" pitchFamily="34" charset="0"/>
              </a:rPr>
              <a:t>Izbor metoda rada i aktivnosti učenika vrši se sukladno </a:t>
            </a:r>
            <a:r>
              <a:rPr lang="hr-HR" sz="2600" b="1" dirty="0" smtClean="0">
                <a:latin typeface="Calibri" pitchFamily="34" charset="0"/>
              </a:rPr>
              <a:t>postavljenom cilju i ishodima </a:t>
            </a:r>
            <a:r>
              <a:rPr lang="hr-HR" sz="2600" dirty="0" smtClean="0">
                <a:latin typeface="Calibri" pitchFamily="34" charset="0"/>
              </a:rPr>
              <a:t>(nisu same sebi svrha, nije im svrha učiniti sat zabavnim i </a:t>
            </a:r>
            <a:r>
              <a:rPr lang="hr-HR" sz="2600" dirty="0" err="1" smtClean="0">
                <a:latin typeface="Calibri" pitchFamily="34" charset="0"/>
              </a:rPr>
              <a:t>sl</a:t>
            </a:r>
            <a:r>
              <a:rPr lang="hr-HR" sz="2600" dirty="0" smtClean="0">
                <a:latin typeface="Calibri" pitchFamily="34" charset="0"/>
              </a:rPr>
              <a:t>.)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600" dirty="0" smtClean="0">
                <a:latin typeface="Calibri" pitchFamily="34" charset="0"/>
              </a:rPr>
              <a:t>Izbor metoda i aktivnosti treba odgovarati onome što se želi postići </a:t>
            </a:r>
            <a:r>
              <a:rPr lang="hr-HR" sz="2600" b="1" dirty="0" smtClean="0">
                <a:latin typeface="Calibri" pitchFamily="34" charset="0"/>
              </a:rPr>
              <a:t>uvodnim</a:t>
            </a:r>
            <a:r>
              <a:rPr lang="hr-HR" sz="2600" dirty="0" smtClean="0">
                <a:latin typeface="Calibri" pitchFamily="34" charset="0"/>
              </a:rPr>
              <a:t> dijelom, </a:t>
            </a:r>
            <a:r>
              <a:rPr lang="hr-HR" sz="2600" b="1" dirty="0" smtClean="0">
                <a:latin typeface="Calibri" pitchFamily="34" charset="0"/>
              </a:rPr>
              <a:t>središnjim </a:t>
            </a:r>
            <a:r>
              <a:rPr lang="hr-HR" sz="2600" dirty="0" smtClean="0">
                <a:latin typeface="Calibri" pitchFamily="34" charset="0"/>
              </a:rPr>
              <a:t>dijelom, </a:t>
            </a:r>
            <a:r>
              <a:rPr lang="hr-HR" sz="2600" b="1" dirty="0" smtClean="0">
                <a:latin typeface="Calibri" pitchFamily="34" charset="0"/>
              </a:rPr>
              <a:t>završnim </a:t>
            </a:r>
            <a:r>
              <a:rPr lang="hr-HR" sz="2600" dirty="0" smtClean="0">
                <a:latin typeface="Calibri" pitchFamily="34" charset="0"/>
              </a:rPr>
              <a:t>dijelom rada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600" dirty="0" smtClean="0">
                <a:latin typeface="Calibri" pitchFamily="34" charset="0"/>
              </a:rPr>
              <a:t>Ovisno o odabranoj metodi odabiremo i oblike rada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Metode i aktivnosti trebaju omogućiti proces, doživljaj, iskustvo, uvid, </a:t>
            </a:r>
            <a:r>
              <a:rPr lang="hr-HR" sz="2600" b="1" dirty="0" err="1" smtClean="0">
                <a:solidFill>
                  <a:srgbClr val="FF0000"/>
                </a:solidFill>
                <a:latin typeface="Calibri" pitchFamily="34" charset="0"/>
              </a:rPr>
              <a:t>sintezu.</a:t>
            </a:r>
            <a:r>
              <a:rPr lang="hr-HR" sz="2600" b="1" dirty="0" smtClean="0">
                <a:solidFill>
                  <a:srgbClr val="FF0000"/>
                </a:solidFill>
                <a:latin typeface="Calibri" pitchFamily="34" charset="0"/>
              </a:rPr>
              <a:t>.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1200" b="1" dirty="0" smtClean="0">
              <a:solidFill>
                <a:srgbClr val="FF6699"/>
              </a:solidFill>
            </a:endParaRPr>
          </a:p>
          <a:p>
            <a:pPr marL="0" indent="271463">
              <a:lnSpc>
                <a:spcPct val="90000"/>
              </a:lnSpc>
              <a:buClr>
                <a:srgbClr val="FF6699"/>
              </a:buClr>
              <a:buNone/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0">
              <a:lnSpc>
                <a:spcPct val="90000"/>
              </a:lnSpc>
              <a:buFont typeface="+mj-lt"/>
              <a:buAutoNum type="arabicPeriod"/>
            </a:pPr>
            <a:endParaRPr lang="hr-HR" sz="2400" dirty="0" smtClean="0"/>
          </a:p>
          <a:p>
            <a:pPr marL="0" indent="0">
              <a:lnSpc>
                <a:spcPct val="90000"/>
              </a:lnSpc>
              <a:buFont typeface="+mj-lt"/>
              <a:buAutoNum type="arabicPeriod"/>
            </a:pPr>
            <a:endParaRPr lang="hr-HR" sz="2400" dirty="0" smtClean="0"/>
          </a:p>
          <a:p>
            <a:pPr algn="ctr">
              <a:lnSpc>
                <a:spcPct val="90000"/>
              </a:lnSpc>
              <a:buNone/>
            </a:pPr>
            <a:endParaRPr lang="hr-HR" sz="2400" dirty="0" smtClean="0"/>
          </a:p>
          <a:p>
            <a:pPr marL="457200" indent="-457200">
              <a:lnSpc>
                <a:spcPct val="90000"/>
              </a:lnSpc>
              <a:buNone/>
            </a:pPr>
            <a:endParaRPr lang="hr-HR" sz="2400" dirty="0" smtClean="0"/>
          </a:p>
          <a:p>
            <a:pPr algn="ctr">
              <a:lnSpc>
                <a:spcPct val="90000"/>
              </a:lnSpc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1026" name="Picture 2" descr="ID# 12215 - Figure Balancing Spinning Plates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5643578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2428860" y="214290"/>
            <a:ext cx="6057888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algn="ctr"/>
            <a:r>
              <a:rPr lang="hr-HR" sz="3200" dirty="0" smtClean="0">
                <a:latin typeface="Calibri" pitchFamily="34" charset="0"/>
              </a:rPr>
              <a:t>Komunikacija 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auto">
          <a:xfrm>
            <a:off x="1928794" y="1714488"/>
            <a:ext cx="6929486" cy="464347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None/>
              <a:tabLst/>
              <a:defRPr/>
            </a:pPr>
            <a:endParaRPr kumimoji="0" lang="hr-HR" sz="1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Jezik komunikacije – </a:t>
            </a:r>
            <a:r>
              <a:rPr kumimoji="0" lang="hr-HR" sz="2600" i="0" u="sng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hrvatski standardni književni jezik </a:t>
            </a: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(paziti na “poštapalice” , nepotrebna </a:t>
            </a:r>
            <a:r>
              <a:rPr kumimoji="0" lang="hr-HR" sz="2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ponavljanja.</a:t>
            </a: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.)</a:t>
            </a:r>
            <a:endParaRPr kumimoji="0" lang="hr-HR" sz="2600" i="0" u="sng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3050" marR="0" lvl="0" indent="-2619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Truditi se komunicirati otvoreno i neposredno, toplo.</a:t>
            </a:r>
          </a:p>
          <a:p>
            <a:pPr marL="273050" marR="0" lvl="0" indent="-2619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Nastojati pratiti ponašanje učenika i primjereno reagirati.</a:t>
            </a:r>
          </a:p>
          <a:p>
            <a:pPr marL="273050" marR="0" lvl="0" indent="-2619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Učenicima davati povratne informacije.</a:t>
            </a:r>
          </a:p>
          <a:p>
            <a:pPr marL="273050" marR="0" lvl="0" indent="-2619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lang="hr-HR" sz="2600" kern="0" dirty="0" smtClean="0">
                <a:latin typeface="Calibri" pitchFamily="34" charset="0"/>
              </a:rPr>
              <a:t>Odabir aktivnosti treba odgovarati planiranim ishodima.</a:t>
            </a:r>
            <a:endParaRPr kumimoji="0" lang="hr-HR" sz="26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</a:endParaRPr>
          </a:p>
          <a:p>
            <a:pPr marL="273050" marR="0" lvl="0" indent="-26193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r>
              <a:rPr kumimoji="0" lang="hr-HR" sz="26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Paziti na vrijeme!</a:t>
            </a:r>
          </a:p>
          <a:p>
            <a:pPr marL="0" marR="0" lvl="0" indent="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271463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6699"/>
              </a:buClr>
              <a:buSzTx/>
              <a:buFontTx/>
              <a:buChar char="•"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hr-HR" sz="24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r-HR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 descr="ID# 13940 - Alarm Clock Going Off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5643578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 txBox="1">
            <a:spLocks/>
          </p:cNvSpPr>
          <p:nvPr/>
        </p:nvSpPr>
        <p:spPr bwMode="auto">
          <a:xfrm>
            <a:off x="2428860" y="285728"/>
            <a:ext cx="6057888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algn="ctr"/>
            <a:r>
              <a:rPr lang="hr-HR" sz="3200" dirty="0" smtClean="0">
                <a:latin typeface="Calibri" pitchFamily="34" charset="0"/>
              </a:rPr>
              <a:t>Priprava: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071670" y="2071678"/>
            <a:ext cx="6748802" cy="4235363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271463">
              <a:lnSpc>
                <a:spcPct val="90000"/>
              </a:lnSpc>
              <a:buClr>
                <a:srgbClr val="FF6699"/>
              </a:buClr>
              <a:buNone/>
            </a:pPr>
            <a:endParaRPr lang="hr-HR" sz="1400" b="1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400" dirty="0" smtClean="0">
                <a:latin typeface="Calibri" pitchFamily="34" charset="0"/>
              </a:rPr>
              <a:t>Uz pripravu trebaju biti priloženi svi radni materijali za učenike, korišteni tekstovi…</a:t>
            </a:r>
            <a:endParaRPr lang="hr-HR" sz="2400" u="sng" dirty="0" smtClean="0">
              <a:latin typeface="Calibri" pitchFamily="34" charset="0"/>
            </a:endParaRP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400" dirty="0" smtClean="0">
                <a:latin typeface="Calibri" pitchFamily="34" charset="0"/>
              </a:rPr>
              <a:t>Kod preuzimanja materijala s interneta provjeriti izvore 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r>
              <a:rPr lang="hr-HR" sz="2400" dirty="0" smtClean="0">
                <a:latin typeface="Calibri" pitchFamily="34" charset="0"/>
              </a:rPr>
              <a:t>Navesti literaturu </a:t>
            </a:r>
          </a:p>
          <a:p>
            <a:pPr marL="0" indent="271463" algn="ctr">
              <a:lnSpc>
                <a:spcPct val="90000"/>
              </a:lnSpc>
              <a:buClr>
                <a:srgbClr val="FF6699"/>
              </a:buClr>
              <a:buNone/>
            </a:pPr>
            <a:r>
              <a:rPr lang="hr-HR" sz="2400" dirty="0" smtClean="0">
                <a:solidFill>
                  <a:srgbClr val="FF6699"/>
                </a:solidFill>
                <a:latin typeface="Calibri" pitchFamily="34" charset="0"/>
                <a:sym typeface="Wingdings 2"/>
              </a:rPr>
              <a:t></a:t>
            </a:r>
            <a:endParaRPr lang="hr-HR" sz="2400" dirty="0" smtClean="0">
              <a:solidFill>
                <a:srgbClr val="FF6699"/>
              </a:solidFill>
              <a:latin typeface="Calibri" pitchFamily="34" charset="0"/>
            </a:endParaRPr>
          </a:p>
          <a:p>
            <a:pPr marL="271463" indent="-271463">
              <a:lnSpc>
                <a:spcPct val="90000"/>
              </a:lnSpc>
              <a:buClr>
                <a:srgbClr val="FF6699"/>
              </a:buClr>
            </a:pPr>
            <a:r>
              <a:rPr lang="hr-HR" sz="2400" dirty="0" smtClean="0">
                <a:latin typeface="Calibri" pitchFamily="34" charset="0"/>
              </a:rPr>
              <a:t>Pregledati pripravu prije nego što se preda</a:t>
            </a:r>
          </a:p>
          <a:p>
            <a:pPr marL="271463" indent="-271463">
              <a:lnSpc>
                <a:spcPct val="90000"/>
              </a:lnSpc>
              <a:buClr>
                <a:srgbClr val="FF6699"/>
              </a:buClr>
            </a:pPr>
            <a:r>
              <a:rPr lang="hr-HR" sz="2400" dirty="0" smtClean="0">
                <a:latin typeface="Calibri" pitchFamily="34" charset="0"/>
              </a:rPr>
              <a:t>Proći s mentorom pripravu i odraditi sat uz prisutnost mentora (zajednički analizirati i unijeti promjene ako je potrebno)</a:t>
            </a:r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271463">
              <a:lnSpc>
                <a:spcPct val="90000"/>
              </a:lnSpc>
              <a:buClr>
                <a:srgbClr val="FF6699"/>
              </a:buClr>
            </a:pPr>
            <a:endParaRPr lang="hr-HR" sz="2400" dirty="0" smtClean="0"/>
          </a:p>
          <a:p>
            <a:pPr marL="0" indent="0">
              <a:lnSpc>
                <a:spcPct val="90000"/>
              </a:lnSpc>
              <a:buFont typeface="+mj-lt"/>
              <a:buAutoNum type="arabicPeriod"/>
            </a:pPr>
            <a:endParaRPr lang="hr-HR" sz="2400" dirty="0" smtClean="0"/>
          </a:p>
          <a:p>
            <a:pPr marL="0" indent="0">
              <a:lnSpc>
                <a:spcPct val="90000"/>
              </a:lnSpc>
              <a:buFont typeface="+mj-lt"/>
              <a:buAutoNum type="arabicPeriod"/>
            </a:pPr>
            <a:endParaRPr lang="hr-HR" sz="2400" dirty="0" smtClean="0"/>
          </a:p>
          <a:p>
            <a:pPr algn="ctr">
              <a:lnSpc>
                <a:spcPct val="90000"/>
              </a:lnSpc>
              <a:buNone/>
            </a:pPr>
            <a:endParaRPr lang="hr-HR" sz="2400" dirty="0" smtClean="0"/>
          </a:p>
          <a:p>
            <a:pPr marL="457200" indent="-457200">
              <a:lnSpc>
                <a:spcPct val="90000"/>
              </a:lnSpc>
              <a:buNone/>
            </a:pPr>
            <a:endParaRPr lang="hr-HR" sz="2400" dirty="0" smtClean="0"/>
          </a:p>
          <a:p>
            <a:pPr algn="ctr">
              <a:lnSpc>
                <a:spcPct val="90000"/>
              </a:lnSpc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endParaRPr lang="hr-HR" sz="2400" dirty="0"/>
          </a:p>
        </p:txBody>
      </p:sp>
      <p:pic>
        <p:nvPicPr>
          <p:cNvPr id="4098" name="Picture 2" descr="ID# 14470 - Figure Writing Drafts At Desk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3571876"/>
            <a:ext cx="1071570" cy="1071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00232" y="1857364"/>
            <a:ext cx="6486516" cy="411480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400" dirty="0" smtClean="0">
                <a:latin typeface="Calibri" pitchFamily="34" charset="0"/>
              </a:rPr>
              <a:t>Prikaz problema relevantnog za školu u kojoj se obavlja pripravnički staž </a:t>
            </a:r>
          </a:p>
          <a:p>
            <a:r>
              <a:rPr lang="hr-HR" sz="2400" dirty="0" smtClean="0">
                <a:latin typeface="Calibri" pitchFamily="34" charset="0"/>
              </a:rPr>
              <a:t>Uzorak – učitelji/učenici/roditelji</a:t>
            </a:r>
          </a:p>
          <a:p>
            <a:r>
              <a:rPr lang="hr-HR" sz="2400" dirty="0" smtClean="0">
                <a:latin typeface="Calibri" pitchFamily="34" charset="0"/>
              </a:rPr>
              <a:t>Problem istraživanja primjeren očekivanoj razini (ne radi se o znanstvenom istraživanju)</a:t>
            </a:r>
          </a:p>
          <a:p>
            <a:r>
              <a:rPr lang="hr-HR" sz="2400" dirty="0" smtClean="0">
                <a:latin typeface="Calibri" pitchFamily="34" charset="0"/>
              </a:rPr>
              <a:t>Metodologija i statistička obrada primjerena postavljenom cilju istraživanja</a:t>
            </a:r>
          </a:p>
          <a:p>
            <a:r>
              <a:rPr lang="hr-HR" sz="2400" dirty="0" smtClean="0">
                <a:latin typeface="Calibri" pitchFamily="34" charset="0"/>
              </a:rPr>
              <a:t>Prezentacija rada – 10-tak minuta s naglaskom na najvažnije rezultate i zaključak</a:t>
            </a:r>
          </a:p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 smtClean="0">
              <a:latin typeface="Calibri" pitchFamily="34" charset="0"/>
            </a:endParaRPr>
          </a:p>
          <a:p>
            <a:endParaRPr lang="hr-HR" sz="2400" dirty="0">
              <a:latin typeface="Calibri" pitchFamily="34" charset="0"/>
            </a:endParaRPr>
          </a:p>
        </p:txBody>
      </p:sp>
      <p:sp>
        <p:nvSpPr>
          <p:cNvPr id="4" name="Naslov 1"/>
          <p:cNvSpPr txBox="1">
            <a:spLocks/>
          </p:cNvSpPr>
          <p:nvPr/>
        </p:nvSpPr>
        <p:spPr bwMode="auto">
          <a:xfrm>
            <a:off x="2071670" y="214290"/>
            <a:ext cx="6415078" cy="135732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Praktičan rad</a:t>
            </a:r>
          </a:p>
          <a:p>
            <a:pPr algn="ctr"/>
            <a:r>
              <a:rPr lang="hr-HR" sz="3200" dirty="0" smtClean="0">
                <a:latin typeface="Calibri" pitchFamily="34" charset="0"/>
              </a:rPr>
              <a:t>Stručni rad/istraživanje</a:t>
            </a:r>
          </a:p>
        </p:txBody>
      </p:sp>
      <p:pic>
        <p:nvPicPr>
          <p:cNvPr id="6146" name="Picture 2" descr="ID# 13334 - Figure Following Footprints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5572140"/>
            <a:ext cx="1047750" cy="1047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1670" y="1500174"/>
            <a:ext cx="6343640" cy="500066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hr-HR" sz="2800" dirty="0" smtClean="0">
                <a:latin typeface="Calibri" pitchFamily="34" charset="0"/>
              </a:rPr>
              <a:t>Stručna znanja i primjena (osvrt na pisani rad…)</a:t>
            </a:r>
          </a:p>
          <a:p>
            <a:r>
              <a:rPr lang="hr-HR" sz="2800" dirty="0" smtClean="0">
                <a:latin typeface="Calibri" pitchFamily="34" charset="0"/>
              </a:rPr>
              <a:t>Iskustva neposrednog rada (Godišnji </a:t>
            </a:r>
            <a:r>
              <a:rPr lang="hr-HR" sz="2800" dirty="0" err="1" smtClean="0">
                <a:latin typeface="Calibri" pitchFamily="34" charset="0"/>
              </a:rPr>
              <a:t>PiP</a:t>
            </a:r>
            <a:r>
              <a:rPr lang="hr-HR" sz="2800" dirty="0" smtClean="0">
                <a:latin typeface="Calibri" pitchFamily="34" charset="0"/>
              </a:rPr>
              <a:t> pedagoga)</a:t>
            </a:r>
          </a:p>
          <a:p>
            <a:pPr marL="363538" indent="-355600"/>
            <a:r>
              <a:rPr lang="hr-HR" sz="2800" dirty="0" smtClean="0">
                <a:latin typeface="Calibri" pitchFamily="34" charset="0"/>
              </a:rPr>
              <a:t>Zakonska regulativa (Ustav, Zakon o </a:t>
            </a:r>
            <a:r>
              <a:rPr lang="hr-HR" sz="2800" dirty="0" err="1" smtClean="0">
                <a:latin typeface="Calibri" pitchFamily="34" charset="0"/>
              </a:rPr>
              <a:t>od.i</a:t>
            </a:r>
            <a:r>
              <a:rPr lang="hr-HR" sz="2800" dirty="0" smtClean="0">
                <a:latin typeface="Calibri" pitchFamily="34" charset="0"/>
              </a:rPr>
              <a:t> ob.; Pedagoški standard, </a:t>
            </a:r>
            <a:r>
              <a:rPr lang="hr-HR" sz="2800" dirty="0" err="1" smtClean="0">
                <a:latin typeface="Calibri" pitchFamily="34" charset="0"/>
              </a:rPr>
              <a:t>NPiP</a:t>
            </a:r>
            <a:r>
              <a:rPr lang="hr-HR" sz="2800" dirty="0" smtClean="0">
                <a:latin typeface="Calibri" pitchFamily="34" charset="0"/>
              </a:rPr>
              <a:t>, NOK, Godišnji plan rada škole, Školski kurikulum, Statut, Pravilnik o načinima i elementima vrednovanja učeničkih postignuća, Pravilnik o kriterijima za izricanje pedagoških mjera…)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4" name="Naslov 1"/>
          <p:cNvSpPr txBox="1">
            <a:spLocks noGrp="1"/>
          </p:cNvSpPr>
          <p:nvPr>
            <p:ph type="title"/>
          </p:nvPr>
        </p:nvSpPr>
        <p:spPr bwMode="auto">
          <a:xfrm>
            <a:off x="2285984" y="428604"/>
            <a:ext cx="5986450" cy="81913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Usmeni dio</a:t>
            </a:r>
          </a:p>
        </p:txBody>
      </p:sp>
      <p:pic>
        <p:nvPicPr>
          <p:cNvPr id="2050" name="Picture 2" descr="ID# 13213 - Question What Is It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6710" y="785794"/>
            <a:ext cx="1143008" cy="11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D# 705 - Student Answer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2857496"/>
            <a:ext cx="2214578" cy="22145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kstniOkvir 4"/>
          <p:cNvSpPr txBox="1"/>
          <p:nvPr/>
        </p:nvSpPr>
        <p:spPr>
          <a:xfrm>
            <a:off x="2571736" y="2285992"/>
            <a:ext cx="3786214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4800" dirty="0" smtClean="0">
                <a:latin typeface="Calibri" pitchFamily="34" charset="0"/>
              </a:rPr>
              <a:t>PITANJA?</a:t>
            </a:r>
            <a:endParaRPr lang="hr-HR" sz="4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1538" y="1285860"/>
            <a:ext cx="7772400" cy="1143000"/>
          </a:xfrm>
        </p:spPr>
        <p:txBody>
          <a:bodyPr/>
          <a:lstStyle/>
          <a:p>
            <a:r>
              <a:rPr lang="hr-HR" sz="6600" dirty="0" smtClean="0">
                <a:solidFill>
                  <a:srgbClr val="FF0000"/>
                </a:solidFill>
                <a:latin typeface="Calibri" pitchFamily="34" charset="0"/>
              </a:rPr>
              <a:t>Svima sretno na ispitu!</a:t>
            </a:r>
            <a:endParaRPr lang="hr-HR" sz="6600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026" name="Picture 2" descr="ID# 9336 - Stick Figure Book Pile Reading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857628"/>
            <a:ext cx="1047750" cy="104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ID# 7281 - Stick Figure Mopping Floor - PowerPoint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643446"/>
            <a:ext cx="1047750" cy="104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99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0" name="Picture 6" descr="ID# 12400 - Figure Jumping Up - PowerPoint Animation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5357826"/>
            <a:ext cx="1047750" cy="104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ID# 14470 - Figure Writing Drafts At Desk - PowerPoint Animation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3000372"/>
            <a:ext cx="1047750" cy="1047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214546" y="1857364"/>
            <a:ext cx="6248400" cy="2071702"/>
          </a:xfrm>
          <a:prstGeom prst="rect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6000" kern="0" dirty="0" smtClean="0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Preporuke</a:t>
            </a:r>
          </a:p>
        </p:txBody>
      </p:sp>
      <p:pic>
        <p:nvPicPr>
          <p:cNvPr id="5" name="Picture 2" descr="ID# 8019 - Flip Board Discussion - PowerPoint Animation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500438"/>
            <a:ext cx="1357322" cy="1357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127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sadržaja 2"/>
          <p:cNvSpPr txBox="1">
            <a:spLocks/>
          </p:cNvSpPr>
          <p:nvPr/>
        </p:nvSpPr>
        <p:spPr bwMode="auto">
          <a:xfrm>
            <a:off x="2428860" y="500042"/>
            <a:ext cx="5786478" cy="1857388"/>
          </a:xfrm>
          <a:prstGeom prst="rect">
            <a:avLst/>
          </a:prstGeom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Pisani rad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600" i="1" kern="0" dirty="0" smtClean="0">
                <a:latin typeface="Calibri" pitchFamily="34" charset="0"/>
              </a:rPr>
              <a:t>Razina pismenosti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Poznavanje</a:t>
            </a:r>
            <a:r>
              <a:rPr kumimoji="0" lang="hr-HR" sz="2600" b="0" i="1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struke i primjena na zadanu temu</a:t>
            </a:r>
            <a:r>
              <a:rPr kumimoji="0" lang="hr-H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5" name="Rezervirano mjesto sadržaja 2"/>
          <p:cNvSpPr txBox="1">
            <a:spLocks/>
          </p:cNvSpPr>
          <p:nvPr/>
        </p:nvSpPr>
        <p:spPr bwMode="auto">
          <a:xfrm>
            <a:off x="2428860" y="2714620"/>
            <a:ext cx="5786478" cy="1500198"/>
          </a:xfrm>
          <a:prstGeom prst="rect">
            <a:avLst/>
          </a:prstGeom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Praktični rad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600" i="1" kern="0" dirty="0" smtClean="0">
                <a:solidFill>
                  <a:schemeClr val="tx1"/>
                </a:solidFill>
                <a:latin typeface="Calibri" pitchFamily="34" charset="0"/>
              </a:rPr>
              <a:t>Kvaliteta izvođenja neposrednog rada ili prikaza istraživanja</a:t>
            </a:r>
          </a:p>
        </p:txBody>
      </p:sp>
      <p:sp>
        <p:nvSpPr>
          <p:cNvPr id="6" name="Rezervirano mjesto sadržaja 2"/>
          <p:cNvSpPr txBox="1">
            <a:spLocks/>
          </p:cNvSpPr>
          <p:nvPr/>
        </p:nvSpPr>
        <p:spPr bwMode="auto">
          <a:xfrm>
            <a:off x="2428860" y="4500570"/>
            <a:ext cx="5786478" cy="1857388"/>
          </a:xfrm>
          <a:prstGeom prst="rect">
            <a:avLst/>
          </a:prstGeom>
          <a:ln w="25400" cap="flat" cmpd="sng" algn="ctr">
            <a:solidFill>
              <a:schemeClr val="accent5"/>
            </a:solidFill>
            <a:prstDash val="solid"/>
            <a:miter lim="800000"/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r-HR" sz="3200" i="1" kern="0" dirty="0" smtClean="0">
                <a:solidFill>
                  <a:srgbClr val="FF0000"/>
                </a:solidFill>
                <a:latin typeface="Calibri" pitchFamily="34" charset="0"/>
              </a:rPr>
              <a:t>Usmeni dio</a:t>
            </a:r>
            <a:endParaRPr kumimoji="0" lang="hr-HR" sz="32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600" i="1" kern="0" dirty="0" smtClean="0">
                <a:solidFill>
                  <a:schemeClr val="tx1"/>
                </a:solidFill>
                <a:latin typeface="Calibri" pitchFamily="34" charset="0"/>
              </a:rPr>
              <a:t>Stručna znanja i primjena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r-HR" sz="2600" i="1" kern="0" dirty="0" smtClean="0">
                <a:solidFill>
                  <a:schemeClr val="tx1"/>
                </a:solidFill>
                <a:latin typeface="Calibri" pitchFamily="34" charset="0"/>
              </a:rPr>
              <a:t>Iskustva neposrednog rada</a:t>
            </a:r>
          </a:p>
          <a:p>
            <a:pPr marL="273050" marR="0" lvl="0" indent="-27305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r-HR" sz="2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Zakonska regulativa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320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460" name="Picture 4" descr="ID# 4586 - Stick Figure Standing Brilliant Idea - PowerPoint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34" y="5429264"/>
            <a:ext cx="1285852" cy="1285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357422" y="1857364"/>
            <a:ext cx="6215106" cy="250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hr-HR" u="sng" dirty="0" smtClean="0">
                <a:latin typeface="Calibri" pitchFamily="34" charset="0"/>
              </a:rPr>
              <a:t>Procjenjuje se: </a:t>
            </a:r>
            <a:endParaRPr lang="hr-HR" u="sng" dirty="0">
              <a:latin typeface="Calibri" pitchFamily="34" charset="0"/>
            </a:endParaRPr>
          </a:p>
          <a:p>
            <a:pPr marL="989013" indent="-514350">
              <a:buFont typeface="+mj-lt"/>
              <a:buAutoNum type="arabicPeriod"/>
              <a:tabLst>
                <a:tab pos="0" algn="l"/>
              </a:tabLst>
            </a:pPr>
            <a:r>
              <a:rPr lang="hr-HR" dirty="0" smtClean="0">
                <a:latin typeface="Calibri" pitchFamily="34" charset="0"/>
              </a:rPr>
              <a:t>Razina pismenosti</a:t>
            </a:r>
          </a:p>
          <a:p>
            <a:pPr marL="989013" indent="-514350">
              <a:buFont typeface="+mj-lt"/>
              <a:buAutoNum type="arabicPeriod"/>
              <a:tabLst>
                <a:tab pos="0" algn="l"/>
              </a:tabLst>
            </a:pPr>
            <a:r>
              <a:rPr lang="hr-HR" dirty="0" smtClean="0">
                <a:latin typeface="Calibri" pitchFamily="34" charset="0"/>
              </a:rPr>
              <a:t>Stručno-pedagoška razina </a:t>
            </a:r>
            <a:r>
              <a:rPr lang="hr-HR" u="sng" dirty="0" smtClean="0">
                <a:latin typeface="Calibri" pitchFamily="34" charset="0"/>
              </a:rPr>
              <a:t>odabrane</a:t>
            </a:r>
            <a:r>
              <a:rPr lang="hr-HR" dirty="0" smtClean="0">
                <a:latin typeface="Calibri" pitchFamily="34" charset="0"/>
              </a:rPr>
              <a:t> teme</a:t>
            </a:r>
          </a:p>
          <a:p>
            <a:pPr marL="989013" indent="-514350">
              <a:buNone/>
            </a:pPr>
            <a:r>
              <a:rPr lang="hr-HR" sz="4000" b="1" dirty="0">
                <a:latin typeface="Calibri" pitchFamily="34" charset="0"/>
              </a:rPr>
              <a:t> </a:t>
            </a:r>
            <a:r>
              <a:rPr lang="hr-HR" sz="4000" b="1" dirty="0" smtClean="0">
                <a:latin typeface="Calibri" pitchFamily="34" charset="0"/>
              </a:rPr>
              <a:t>                                    </a:t>
            </a:r>
            <a:endParaRPr lang="hr-HR" sz="4000" b="1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285728"/>
            <a:ext cx="6758006" cy="1143000"/>
          </a:xfr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>
                <a:latin typeface="Calibri" pitchFamily="34" charset="0"/>
              </a:rPr>
              <a:t>Pisani rad na stručnom ispitu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928926" y="4643446"/>
            <a:ext cx="51435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989013" lvl="0" indent="-514350" eaLnBrk="0" hangingPunct="0">
              <a:spcBef>
                <a:spcPct val="20000"/>
              </a:spcBef>
              <a:tabLst>
                <a:tab pos="0" algn="l"/>
              </a:tabLst>
            </a:pPr>
            <a:r>
              <a:rPr lang="sr-Latn-CS" sz="2800" b="1" kern="0" dirty="0" smtClean="0">
                <a:solidFill>
                  <a:srgbClr val="C00000"/>
                </a:solidFill>
                <a:latin typeface="Calibri" pitchFamily="34" charset="0"/>
                <a:cs typeface="Arial"/>
              </a:rPr>
              <a:t> </a:t>
            </a:r>
            <a:r>
              <a:rPr lang="sr-Latn-CS" sz="2800" b="1" u="sng" kern="0" dirty="0" smtClean="0">
                <a:solidFill>
                  <a:srgbClr val="C00000"/>
                </a:solidFill>
                <a:latin typeface="Calibri" pitchFamily="34" charset="0"/>
                <a:cs typeface="Arial"/>
              </a:rPr>
              <a:t>3</a:t>
            </a:r>
            <a:r>
              <a:rPr lang="sr-Latn-CS" sz="2800" b="1" kern="0" dirty="0" smtClean="0">
                <a:solidFill>
                  <a:srgbClr val="C00000"/>
                </a:solidFill>
                <a:latin typeface="Calibri" pitchFamily="34" charset="0"/>
                <a:cs typeface="Arial"/>
              </a:rPr>
              <a:t> PREDLOŽENE TEME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2928926" y="5786454"/>
            <a:ext cx="5143536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lvl="0" indent="-514350" algn="ctr" eaLnBrk="0" hangingPunct="0">
              <a:spcBef>
                <a:spcPct val="20000"/>
              </a:spcBef>
            </a:pPr>
            <a:r>
              <a:rPr lang="sr-Latn-CS" sz="2800" b="1" kern="0" dirty="0" smtClean="0">
                <a:solidFill>
                  <a:srgbClr val="C00000"/>
                </a:solidFill>
                <a:latin typeface="Calibri" pitchFamily="34" charset="0"/>
                <a:cs typeface="Arial"/>
              </a:rPr>
              <a:t>Tema koja se najbolje poznaje</a:t>
            </a:r>
            <a:endParaRPr lang="sr-Latn-CS" sz="2400" b="1" kern="0" dirty="0" smtClean="0">
              <a:solidFill>
                <a:srgbClr val="C00000"/>
              </a:solidFill>
              <a:latin typeface="Calibri" pitchFamily="34" charset="0"/>
              <a:cs typeface="Arial"/>
            </a:endParaRPr>
          </a:p>
        </p:txBody>
      </p:sp>
      <p:pic>
        <p:nvPicPr>
          <p:cNvPr id="7170" name="Picture 2" descr="ID# 14243 - A Choice To Make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071942"/>
            <a:ext cx="1500198" cy="150019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357166"/>
            <a:ext cx="6786610" cy="1143000"/>
          </a:xfr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>
                <a:latin typeface="Calibri" pitchFamily="34" charset="0"/>
              </a:rPr>
              <a:t>Pisani rad na stručnom ispitu</a:t>
            </a:r>
            <a:endParaRPr lang="sr-Latn-CS" dirty="0">
              <a:latin typeface="Calibri" pitchFamily="34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43108" y="1928802"/>
            <a:ext cx="6557954" cy="38576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2070100" indent="-1892300" defTabSz="2327275">
              <a:buNone/>
              <a:tabLst>
                <a:tab pos="177800" algn="l"/>
              </a:tabLst>
            </a:pPr>
            <a:r>
              <a:rPr lang="sr-Latn-CS" u="sng" dirty="0" smtClean="0">
                <a:latin typeface="Calibri" pitchFamily="34" charset="0"/>
              </a:rPr>
              <a:t>TEMA KOJA SE NAJBOLJE POZNAJE </a:t>
            </a:r>
          </a:p>
          <a:p>
            <a:pPr marL="722313" indent="-350838" defTabSz="2327275"/>
            <a:r>
              <a:rPr lang="sr-Latn-CS" dirty="0" smtClean="0">
                <a:latin typeface="Calibri" pitchFamily="34" charset="0"/>
              </a:rPr>
              <a:t>Znati sebi odgovoriti na pitanja koja nameće tema</a:t>
            </a:r>
          </a:p>
          <a:p>
            <a:pPr marL="722313" indent="-350838" defTabSz="2327275"/>
            <a:r>
              <a:rPr lang="sr-Latn-CS" dirty="0" smtClean="0">
                <a:latin typeface="Calibri" pitchFamily="34" charset="0"/>
              </a:rPr>
              <a:t>Imati dovoljno specifičnih znanja (stručno metodičkih i praktičnih/ iskustvenih) temeljenih na pročitanoj literaturi, propisima</a:t>
            </a:r>
          </a:p>
        </p:txBody>
      </p:sp>
      <p:pic>
        <p:nvPicPr>
          <p:cNvPr id="6146" name="Picture 2" descr="ID# 5283 - Stick Figure Drawing Three Check Marks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5572140"/>
            <a:ext cx="1143008" cy="11430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28794" y="1643050"/>
            <a:ext cx="7072362" cy="507209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1" hangingPunct="1">
              <a:spcBef>
                <a:spcPts val="0"/>
              </a:spcBef>
              <a:buNone/>
              <a:defRPr/>
            </a:pPr>
            <a:r>
              <a:rPr lang="hr-HR" sz="2400" b="1" u="sng" dirty="0" smtClean="0">
                <a:latin typeface="Calibri" pitchFamily="34" charset="0"/>
              </a:rPr>
              <a:t>SADRŽAJ: </a:t>
            </a:r>
          </a:p>
          <a:p>
            <a:pPr marL="514350" indent="-241300">
              <a:spcBef>
                <a:spcPts val="0"/>
              </a:spcBef>
              <a:defRPr/>
            </a:pPr>
            <a:r>
              <a:rPr lang="hr-HR" sz="2400" dirty="0" smtClean="0">
                <a:latin typeface="Calibri" pitchFamily="34" charset="0"/>
              </a:rPr>
              <a:t>usklađen s temom</a:t>
            </a:r>
          </a:p>
          <a:p>
            <a:pPr marL="514350" indent="-241300">
              <a:spcBef>
                <a:spcPts val="0"/>
              </a:spcBef>
              <a:defRPr/>
            </a:pPr>
            <a:r>
              <a:rPr lang="hr-HR" sz="2400" dirty="0" smtClean="0">
                <a:latin typeface="Calibri" pitchFamily="34" charset="0"/>
              </a:rPr>
              <a:t>iscrpan, cjelovit i dovršen</a:t>
            </a:r>
          </a:p>
          <a:p>
            <a:pPr marL="514350" indent="-241300">
              <a:spcBef>
                <a:spcPts val="0"/>
              </a:spcBef>
              <a:defRPr/>
            </a:pPr>
            <a:r>
              <a:rPr lang="hr-HR" sz="2400" dirty="0" smtClean="0">
                <a:latin typeface="Calibri" pitchFamily="34" charset="0"/>
              </a:rPr>
              <a:t>logičan (redoslijed komponenata sadržaja prati redoslijed logičkog mišljenja)</a:t>
            </a:r>
          </a:p>
          <a:p>
            <a:pPr marL="514350" indent="-241300">
              <a:spcBef>
                <a:spcPts val="0"/>
              </a:spcBef>
              <a:defRPr/>
            </a:pPr>
            <a:r>
              <a:rPr lang="hr-HR" sz="2400" dirty="0">
                <a:latin typeface="Calibri" pitchFamily="34" charset="0"/>
              </a:rPr>
              <a:t>konkretan (uporište nalazimo u primjerima iz stručno-metodičke literature i iskustvenoj praksi)</a:t>
            </a:r>
          </a:p>
          <a:p>
            <a:pPr marL="514350" indent="-241300">
              <a:spcBef>
                <a:spcPts val="0"/>
              </a:spcBef>
              <a:defRPr/>
            </a:pPr>
            <a:r>
              <a:rPr lang="hr-HR" sz="2400" dirty="0">
                <a:latin typeface="Calibri" pitchFamily="34" charset="0"/>
              </a:rPr>
              <a:t>svrhovit (iz obilja pojedinosti </a:t>
            </a:r>
            <a:r>
              <a:rPr lang="hr-HR" sz="2400" dirty="0" smtClean="0">
                <a:latin typeface="Calibri" pitchFamily="34" charset="0"/>
              </a:rPr>
              <a:t>izabire se </a:t>
            </a:r>
            <a:r>
              <a:rPr lang="hr-HR" sz="2400" dirty="0">
                <a:latin typeface="Calibri" pitchFamily="34" charset="0"/>
              </a:rPr>
              <a:t>ono što je bitno</a:t>
            </a:r>
            <a:r>
              <a:rPr lang="hr-HR" sz="2400" dirty="0" smtClean="0">
                <a:latin typeface="Calibri" pitchFamily="34" charset="0"/>
              </a:rPr>
              <a:t>)</a:t>
            </a:r>
          </a:p>
          <a:p>
            <a:pPr marL="514350" indent="-514350">
              <a:spcBef>
                <a:spcPts val="600"/>
              </a:spcBef>
              <a:buNone/>
              <a:defRPr/>
            </a:pPr>
            <a:r>
              <a:rPr lang="hr-HR" sz="2400" b="1" u="sng" dirty="0" smtClean="0">
                <a:latin typeface="Calibri" pitchFamily="34" charset="0"/>
              </a:rPr>
              <a:t>KOMPOZICIJA:</a:t>
            </a:r>
            <a:endParaRPr lang="hr-HR" sz="2400" b="1" u="sng" dirty="0">
              <a:latin typeface="Calibri" pitchFamily="34" charset="0"/>
            </a:endParaRPr>
          </a:p>
          <a:p>
            <a:pPr marL="534988" indent="-261938">
              <a:spcBef>
                <a:spcPts val="0"/>
              </a:spcBef>
            </a:pPr>
            <a:r>
              <a:rPr lang="hr-HR" sz="2400" dirty="0" smtClean="0">
                <a:latin typeface="Calibri" pitchFamily="34" charset="0"/>
              </a:rPr>
              <a:t>tri kompozicijska dijela: uvod, razrada i zaključak</a:t>
            </a:r>
          </a:p>
          <a:p>
            <a:pPr marL="534988" indent="-261938">
              <a:spcBef>
                <a:spcPts val="0"/>
              </a:spcBef>
            </a:pPr>
            <a:r>
              <a:rPr lang="hr-HR" sz="2400" dirty="0" smtClean="0">
                <a:latin typeface="Calibri" pitchFamily="34" charset="0"/>
              </a:rPr>
              <a:t>veza među dijelovima teksta – čvrsta</a:t>
            </a:r>
          </a:p>
          <a:p>
            <a:pPr marL="534988" indent="-261938">
              <a:spcBef>
                <a:spcPts val="0"/>
              </a:spcBef>
            </a:pPr>
            <a:r>
              <a:rPr lang="hr-HR" sz="2400" dirty="0" smtClean="0">
                <a:latin typeface="Calibri" pitchFamily="34" charset="0"/>
              </a:rPr>
              <a:t>struktura teksta – razvidna (grafički izgled teksta)</a:t>
            </a:r>
          </a:p>
          <a:p>
            <a:pPr>
              <a:defRPr/>
            </a:pPr>
            <a:endParaRPr lang="hr-HR" dirty="0"/>
          </a:p>
        </p:txBody>
      </p:sp>
      <p:pic>
        <p:nvPicPr>
          <p:cNvPr id="12290" name="Picture 2" descr="ID# 14670 - Figure Give Two Thumbs Up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48" y="1643050"/>
            <a:ext cx="1047750" cy="1047751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357166"/>
            <a:ext cx="6786610" cy="1143000"/>
          </a:xfr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>
                <a:latin typeface="Calibri" pitchFamily="34" charset="0"/>
              </a:rPr>
              <a:t>Pisani rad na stručnom ispitu</a:t>
            </a:r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143108" y="1785926"/>
            <a:ext cx="6629392" cy="442915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hr-HR" u="sng" dirty="0" smtClean="0">
                <a:latin typeface="Calibri" pitchFamily="34" charset="0"/>
              </a:rPr>
              <a:t>Stručno pedagoška razina</a:t>
            </a:r>
            <a:endParaRPr lang="hr-HR" u="sng" dirty="0">
              <a:latin typeface="Calibri" pitchFamily="34" charset="0"/>
            </a:endParaRPr>
          </a:p>
          <a:p>
            <a:pPr marL="712788" indent="-261938"/>
            <a:r>
              <a:rPr lang="hr-HR" sz="2400" dirty="0" smtClean="0">
                <a:latin typeface="Calibri" pitchFamily="34" charset="0"/>
              </a:rPr>
              <a:t>Poznavanje područja rada i poslova pedagoga</a:t>
            </a:r>
          </a:p>
          <a:p>
            <a:pPr marL="712788" indent="-261938"/>
            <a:r>
              <a:rPr lang="hr-HR" sz="2400" dirty="0" smtClean="0">
                <a:latin typeface="Calibri" pitchFamily="34" charset="0"/>
              </a:rPr>
              <a:t>Poznavanje stručnih pojmova te njihova pravilna uporaba</a:t>
            </a:r>
          </a:p>
          <a:p>
            <a:pPr marL="712788" indent="-261938"/>
            <a:r>
              <a:rPr lang="hr-HR" sz="2400" dirty="0" smtClean="0">
                <a:latin typeface="Calibri" pitchFamily="34" charset="0"/>
              </a:rPr>
              <a:t>Poznavanje </a:t>
            </a:r>
            <a:r>
              <a:rPr lang="hr-HR" sz="2400" dirty="0">
                <a:latin typeface="Calibri" pitchFamily="34" charset="0"/>
              </a:rPr>
              <a:t>s</a:t>
            </a:r>
            <a:r>
              <a:rPr lang="hr-HR" sz="2400" dirty="0" smtClean="0">
                <a:latin typeface="Calibri" pitchFamily="34" charset="0"/>
              </a:rPr>
              <a:t>tručne literature, provedbenih zakona i propisa koji se odnose na temu</a:t>
            </a:r>
          </a:p>
          <a:p>
            <a:pPr marL="722313"/>
            <a:r>
              <a:rPr lang="hr-HR" sz="2400" dirty="0" smtClean="0">
                <a:latin typeface="Calibri" pitchFamily="34" charset="0"/>
              </a:rPr>
              <a:t>Jasna svijest o ulozi pedagoga kao stručnog suradnika u realizaciji poslova iz djelokruga teme</a:t>
            </a:r>
          </a:p>
          <a:p>
            <a:pPr marL="2325688"/>
            <a:endParaRPr lang="hr-HR" sz="2400" dirty="0" smtClean="0">
              <a:latin typeface="Calibri" pitchFamily="34" charset="0"/>
            </a:endParaRPr>
          </a:p>
          <a:p>
            <a:pPr marL="2325688">
              <a:buNone/>
            </a:pPr>
            <a:r>
              <a:rPr lang="hr-HR" sz="2400" dirty="0" smtClean="0">
                <a:latin typeface="Calibri" pitchFamily="34" charset="0"/>
              </a:rPr>
              <a:t>                                                </a:t>
            </a:r>
            <a:r>
              <a:rPr lang="hr-HR" sz="2400" b="1" dirty="0" smtClean="0">
                <a:latin typeface="Calibri" pitchFamily="34" charset="0"/>
              </a:rPr>
              <a:t>PRIMJER</a:t>
            </a:r>
          </a:p>
          <a:p>
            <a:pPr marL="2325688">
              <a:buNone/>
            </a:pPr>
            <a:endParaRPr lang="hr-HR" dirty="0">
              <a:latin typeface="Calibri" pitchFamily="34" charset="0"/>
            </a:endParaRPr>
          </a:p>
        </p:txBody>
      </p:sp>
      <p:pic>
        <p:nvPicPr>
          <p:cNvPr id="11266" name="Picture 2" descr="ID# 6350 - Stick Figure Carrying Books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72074"/>
            <a:ext cx="1047750" cy="1047751"/>
          </a:xfrm>
          <a:prstGeom prst="rect">
            <a:avLst/>
          </a:prstGeom>
          <a:noFill/>
        </p:spPr>
      </p:pic>
      <p:sp>
        <p:nvSpPr>
          <p:cNvPr id="5" name="Strelica udesno 4"/>
          <p:cNvSpPr/>
          <p:nvPr/>
        </p:nvSpPr>
        <p:spPr>
          <a:xfrm>
            <a:off x="6286512" y="564357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70" y="357166"/>
            <a:ext cx="6786610" cy="1143000"/>
          </a:xfrm>
          <a:solidFill>
            <a:srgbClr val="FFC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>
                <a:latin typeface="Calibri" pitchFamily="34" charset="0"/>
              </a:rPr>
              <a:t>Pisani rad na stručnom ispitu</a:t>
            </a:r>
            <a:endParaRPr lang="sr-Latn-CS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latin typeface="Calibri" pitchFamily="34" charset="0"/>
              </a:rPr>
              <a:t> </a:t>
            </a:r>
          </a:p>
          <a:p>
            <a:pPr>
              <a:buNone/>
            </a:pPr>
            <a:endParaRPr lang="hr-HR" dirty="0">
              <a:latin typeface="Calibri" pitchFamily="34" charset="0"/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285728"/>
            <a:ext cx="5986477" cy="928672"/>
          </a:xfr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Suradnja s razrednicima</a:t>
            </a: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2357422" y="1500174"/>
            <a:ext cx="6215106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61938" indent="-261938">
              <a:buFont typeface="Arial" pitchFamily="34" charset="0"/>
              <a:buChar char="•"/>
            </a:pPr>
            <a:r>
              <a:rPr lang="hr-HR" sz="2400" u="sng" dirty="0" smtClean="0">
                <a:solidFill>
                  <a:srgbClr val="FF0000"/>
                </a:solidFill>
                <a:latin typeface="Calibri" pitchFamily="34" charset="0"/>
              </a:rPr>
              <a:t>Poznavanje područja rada i poslova pedagoga</a:t>
            </a:r>
          </a:p>
          <a:p>
            <a:pPr marL="903288" indent="-261938">
              <a:buFont typeface="Wingdings" pitchFamily="2" charset="2"/>
              <a:buChar char="ü"/>
            </a:pPr>
            <a:r>
              <a:rPr lang="hr-HR" sz="2400" dirty="0" smtClean="0">
                <a:latin typeface="Calibri" pitchFamily="34" charset="0"/>
              </a:rPr>
              <a:t>neposredan rad, suradnja s učiteljima</a:t>
            </a:r>
          </a:p>
          <a:p>
            <a:pPr marL="261938" indent="-261938">
              <a:buFont typeface="Arial" pitchFamily="34" charset="0"/>
              <a:buChar char="•"/>
            </a:pPr>
            <a:r>
              <a:rPr lang="hr-HR" sz="2400" u="sng" dirty="0" smtClean="0">
                <a:solidFill>
                  <a:srgbClr val="FF0000"/>
                </a:solidFill>
                <a:latin typeface="Calibri" pitchFamily="34" charset="0"/>
              </a:rPr>
              <a:t>Poznavanje stručnih pojmova te njihova pravilna uporaba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hr-HR" sz="2400" u="sng" dirty="0" smtClean="0">
                <a:solidFill>
                  <a:srgbClr val="FF0000"/>
                </a:solidFill>
                <a:latin typeface="Calibri" pitchFamily="34" charset="0"/>
              </a:rPr>
              <a:t>Poznavanje stručne literature, provedbenih zakona i propisa koji se odnose na temu</a:t>
            </a:r>
          </a:p>
          <a:p>
            <a:pPr marL="903288" indent="-261938">
              <a:buFont typeface="Wingdings" pitchFamily="2" charset="2"/>
              <a:buChar char="ü"/>
            </a:pPr>
            <a:r>
              <a:rPr lang="hr-HR" sz="2400" dirty="0" smtClean="0">
                <a:latin typeface="Calibri" pitchFamily="34" charset="0"/>
              </a:rPr>
              <a:t>Razrednik : uloga i zadaće; djelokrug poslova razrednika; zakon i propisi iz kojih proizlaze razrednički poslovi; </a:t>
            </a:r>
          </a:p>
          <a:p>
            <a:pPr marL="892175" indent="-261938" defTabSz="2600325">
              <a:buFont typeface="Wingdings" pitchFamily="2" charset="2"/>
              <a:buChar char="ü"/>
            </a:pPr>
            <a:r>
              <a:rPr lang="hr-HR" sz="2400" dirty="0" smtClean="0">
                <a:latin typeface="Calibri" pitchFamily="34" charset="0"/>
              </a:rPr>
              <a:t>Područja i oblici suradnje: planiranje; neposredni rad (učenici /roditelji)</a:t>
            </a:r>
          </a:p>
          <a:p>
            <a:pPr marL="892175" indent="-261938" defTabSz="2600325">
              <a:buFont typeface="Wingdings" pitchFamily="2" charset="2"/>
              <a:buChar char="ü"/>
            </a:pPr>
            <a:r>
              <a:rPr lang="hr-HR" sz="2400" dirty="0" smtClean="0">
                <a:latin typeface="Calibri" pitchFamily="34" charset="0"/>
              </a:rPr>
              <a:t>Cilj  suradnje s naglaskom na ulogu pedagoga</a:t>
            </a:r>
          </a:p>
        </p:txBody>
      </p:sp>
      <p:pic>
        <p:nvPicPr>
          <p:cNvPr id="8194" name="Picture 2" descr="ID# 5048 - Stick Figure Drawing Goals - PowerPoint Animatio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6710" y="5500702"/>
            <a:ext cx="1143008" cy="11430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285984" y="1500174"/>
            <a:ext cx="6429420" cy="435771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UVOD</a:t>
            </a:r>
            <a:r>
              <a:rPr lang="hr-HR" sz="2800" dirty="0" smtClean="0">
                <a:latin typeface="Calibri" pitchFamily="34" charset="0"/>
              </a:rPr>
              <a:t>: Osnovna škola kao odgojno obrazovna ustanova; uloga razrednika; uloga pedagoga</a:t>
            </a:r>
          </a:p>
          <a:p>
            <a:pPr>
              <a:buNone/>
            </a:pP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RAZRADA</a:t>
            </a:r>
            <a:r>
              <a:rPr lang="hr-HR" sz="2800" dirty="0" smtClean="0">
                <a:latin typeface="Calibri" pitchFamily="34" charset="0"/>
              </a:rPr>
              <a:t>: područja i oblici suradnje opisani logičkim slijedom uz jasna objašnjenja</a:t>
            </a:r>
          </a:p>
          <a:p>
            <a:pPr>
              <a:buNone/>
            </a:pPr>
            <a:r>
              <a:rPr lang="hr-HR" sz="2800" dirty="0" smtClean="0">
                <a:solidFill>
                  <a:srgbClr val="FF0000"/>
                </a:solidFill>
                <a:latin typeface="Calibri" pitchFamily="34" charset="0"/>
              </a:rPr>
              <a:t>ZAKLJUČAK</a:t>
            </a:r>
            <a:r>
              <a:rPr lang="hr-HR" sz="2800" dirty="0" smtClean="0">
                <a:latin typeface="Calibri" pitchFamily="34" charset="0"/>
              </a:rPr>
              <a:t>: vezan za uvod - važnost suradničke uloge pedagoga za kvalitetan odgojno-obrazovni rad razrednika </a:t>
            </a:r>
            <a:endParaRPr lang="hr-HR" sz="2800" dirty="0">
              <a:latin typeface="Calibri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8860" y="285728"/>
            <a:ext cx="5986477" cy="928672"/>
          </a:xfr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  <a:latin typeface="Calibri" pitchFamily="34" charset="0"/>
              </a:rPr>
              <a:t>Suradnja s razrednicima</a:t>
            </a:r>
            <a:endParaRPr lang="sr-Latn-C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1266" name="Picture 2" descr="ID# 7364 - Hard Working On Computer Anim - PowerPoint Animation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91" y="5500702"/>
            <a:ext cx="1143007" cy="1143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15128</TotalTime>
  <Words>806</Words>
  <Application>Microsoft Office PowerPoint</Application>
  <PresentationFormat>Prikaz na zaslonu (4:3)</PresentationFormat>
  <Paragraphs>147</Paragraphs>
  <Slides>19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0" baseType="lpstr">
      <vt:lpstr>Diseño predeterminado</vt:lpstr>
      <vt:lpstr>Slajd 1</vt:lpstr>
      <vt:lpstr>Slajd 2</vt:lpstr>
      <vt:lpstr>Slajd 3</vt:lpstr>
      <vt:lpstr>Pisani rad na stručnom ispitu</vt:lpstr>
      <vt:lpstr>Pisani rad na stručnom ispitu</vt:lpstr>
      <vt:lpstr>Pisani rad na stručnom ispitu</vt:lpstr>
      <vt:lpstr>Pisani rad na stručnom ispitu</vt:lpstr>
      <vt:lpstr>Suradnja s razrednicima</vt:lpstr>
      <vt:lpstr>Suradnja s razrednicima</vt:lpstr>
      <vt:lpstr>Pismenost/stručnost:</vt:lpstr>
      <vt:lpstr>Praktičan rad Neposredan rad uz pisanu pripravu:</vt:lpstr>
      <vt:lpstr>Slajd 12</vt:lpstr>
      <vt:lpstr>Slajd 13</vt:lpstr>
      <vt:lpstr>Slajd 14</vt:lpstr>
      <vt:lpstr>Slajd 15</vt:lpstr>
      <vt:lpstr>Slajd 16</vt:lpstr>
      <vt:lpstr>Usmeni dio</vt:lpstr>
      <vt:lpstr>Slajd 18</vt:lpstr>
      <vt:lpstr>Svima sretno na ispitu!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Agnes</cp:lastModifiedBy>
  <cp:revision>761</cp:revision>
  <dcterms:created xsi:type="dcterms:W3CDTF">2010-05-23T14:28:12Z</dcterms:created>
  <dcterms:modified xsi:type="dcterms:W3CDTF">2016-11-05T17:28:10Z</dcterms:modified>
</cp:coreProperties>
</file>